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72" r:id="rId5"/>
  </p:sldMasterIdLst>
  <p:handoutMasterIdLst>
    <p:handoutMasterId r:id="rId26"/>
  </p:handoutMasterIdLst>
  <p:sldIdLst>
    <p:sldId id="256" r:id="rId6"/>
    <p:sldId id="274" r:id="rId7"/>
    <p:sldId id="859" r:id="rId8"/>
    <p:sldId id="860" r:id="rId9"/>
    <p:sldId id="257" r:id="rId10"/>
    <p:sldId id="262" r:id="rId11"/>
    <p:sldId id="259" r:id="rId12"/>
    <p:sldId id="261" r:id="rId13"/>
    <p:sldId id="263" r:id="rId14"/>
    <p:sldId id="850" r:id="rId15"/>
    <p:sldId id="852" r:id="rId16"/>
    <p:sldId id="856" r:id="rId17"/>
    <p:sldId id="853" r:id="rId18"/>
    <p:sldId id="851" r:id="rId19"/>
    <p:sldId id="265" r:id="rId20"/>
    <p:sldId id="854" r:id="rId21"/>
    <p:sldId id="855" r:id="rId22"/>
    <p:sldId id="857" r:id="rId23"/>
    <p:sldId id="858" r:id="rId24"/>
    <p:sldId id="258" r:id="rId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B2E4-3430-4E45-A9A7-002153C64EE9}" type="datetimeFigureOut">
              <a:rPr lang="pt-BR" smtClean="0"/>
              <a:t>19/05/2024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AAD3C-421D-44E0-9BD7-47A52533A0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972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8558" y="-2032"/>
            <a:ext cx="10662558" cy="6860032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3000">
                <a:srgbClr val="1F4E79">
                  <a:alpha val="90000"/>
                </a:srgbClr>
              </a:gs>
              <a:gs pos="64000">
                <a:srgbClr val="1F4E79">
                  <a:alpha val="70000"/>
                </a:srgbClr>
              </a:gs>
              <a:gs pos="100000">
                <a:srgbClr val="1F4E79">
                  <a:alpha val="7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>
            <a:off x="551363" y="5734598"/>
            <a:ext cx="163286" cy="163286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810441" y="5734598"/>
            <a:ext cx="163286" cy="163286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5" name="Retângulo 14"/>
          <p:cNvSpPr/>
          <p:nvPr userDrawn="1"/>
        </p:nvSpPr>
        <p:spPr>
          <a:xfrm>
            <a:off x="551363" y="5993677"/>
            <a:ext cx="163286" cy="163286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6" name="Retângulo 15"/>
          <p:cNvSpPr/>
          <p:nvPr userDrawn="1"/>
        </p:nvSpPr>
        <p:spPr>
          <a:xfrm>
            <a:off x="810441" y="5993677"/>
            <a:ext cx="163286" cy="163286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23" y="5784561"/>
            <a:ext cx="1044779" cy="333086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5063" y="5734050"/>
            <a:ext cx="6294437" cy="422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96" y="140014"/>
            <a:ext cx="1605736" cy="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7778E-7 1.48148E-6 L 0.16597 1.48148E-6 " pathEditMode="relative" rAng="0" ptsTypes="AA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99 3.33333E-6 L 5.55556E-7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0.03796 L 5.55556E-7 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847 3.7037E-7 L 2.77778E-6 3.703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-1" y="6570661"/>
            <a:ext cx="9144001" cy="29686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34" name="Retângulo 33"/>
          <p:cNvSpPr/>
          <p:nvPr userDrawn="1"/>
        </p:nvSpPr>
        <p:spPr>
          <a:xfrm>
            <a:off x="6134101" y="6570661"/>
            <a:ext cx="1228724" cy="296862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>
              <a:solidFill>
                <a:srgbClr val="FCBF52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931672" y="6570661"/>
            <a:ext cx="7212328" cy="296862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08" y="6093807"/>
            <a:ext cx="1276350" cy="394470"/>
          </a:xfrm>
          <a:prstGeom prst="rect">
            <a:avLst/>
          </a:prstGeom>
        </p:spPr>
      </p:pic>
      <p:sp>
        <p:nvSpPr>
          <p:cNvPr id="6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946102" y="33745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b="0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03655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44444E-6 3.7037E-7 L -0.2118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8 0.06227 L -1.66667E-6 7.40741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47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776230" y="-438150"/>
            <a:ext cx="259078" cy="2590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 userDrawn="1"/>
        </p:nvSpPr>
        <p:spPr>
          <a:xfrm>
            <a:off x="1164847" y="-438150"/>
            <a:ext cx="259078" cy="259078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1553464" y="-438150"/>
            <a:ext cx="259078" cy="259078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 userDrawn="1"/>
        </p:nvSpPr>
        <p:spPr>
          <a:xfrm>
            <a:off x="1942081" y="-438150"/>
            <a:ext cx="259078" cy="259078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2330698" y="-438150"/>
            <a:ext cx="259078" cy="259078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61" y="3135058"/>
            <a:ext cx="2271988" cy="702182"/>
          </a:xfrm>
          <a:prstGeom prst="rect">
            <a:avLst/>
          </a:prstGeom>
        </p:spPr>
      </p:pic>
      <p:sp>
        <p:nvSpPr>
          <p:cNvPr id="15" name="Forma livre 14"/>
          <p:cNvSpPr/>
          <p:nvPr userDrawn="1"/>
        </p:nvSpPr>
        <p:spPr>
          <a:xfrm>
            <a:off x="3331368" y="2743200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6" name="Forma livre 15"/>
          <p:cNvSpPr/>
          <p:nvPr userDrawn="1"/>
        </p:nvSpPr>
        <p:spPr>
          <a:xfrm rot="10800000">
            <a:off x="3331368" y="2743199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2650736" y="4773929"/>
            <a:ext cx="45719" cy="375557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2696456" y="4773929"/>
            <a:ext cx="387477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1F4E79"/>
                </a:solidFill>
              </a:rPr>
              <a:t>CHEGAMOS</a:t>
            </a:r>
            <a:r>
              <a:rPr lang="pt-BR" baseline="0">
                <a:solidFill>
                  <a:srgbClr val="1F4E79"/>
                </a:solidFill>
              </a:rPr>
              <a:t> AO FIM, OBRIGADO.</a:t>
            </a:r>
            <a:endParaRPr lang="pt-BR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8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-0.02934 -0.03773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0.02569 0.03195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11111E-6 3.7037E-7 L 0.42535 3.7037E-7 " pathEditMode="relative" rAng="0" ptsTypes="AA">
                                      <p:cBhvr>
                                        <p:cTn id="3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9" grpId="0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3563"/>
          <a:stretch/>
        </p:blipFill>
        <p:spPr>
          <a:xfrm>
            <a:off x="-1737762" y="0"/>
            <a:ext cx="10885208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3000">
                <a:srgbClr val="1F4E79">
                  <a:alpha val="90000"/>
                </a:srgbClr>
              </a:gs>
              <a:gs pos="64000">
                <a:srgbClr val="1F4E79">
                  <a:alpha val="70000"/>
                </a:srgbClr>
              </a:gs>
              <a:gs pos="100000">
                <a:srgbClr val="1F4E79">
                  <a:alpha val="7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>
            <a:off x="551363" y="5734598"/>
            <a:ext cx="163286" cy="163286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810441" y="5734598"/>
            <a:ext cx="163286" cy="163286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5" name="Retângulo 14"/>
          <p:cNvSpPr/>
          <p:nvPr userDrawn="1"/>
        </p:nvSpPr>
        <p:spPr>
          <a:xfrm>
            <a:off x="551363" y="5993677"/>
            <a:ext cx="163286" cy="163286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6" name="Retângulo 15"/>
          <p:cNvSpPr/>
          <p:nvPr userDrawn="1"/>
        </p:nvSpPr>
        <p:spPr>
          <a:xfrm>
            <a:off x="810441" y="5993677"/>
            <a:ext cx="163286" cy="163286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23" y="5784561"/>
            <a:ext cx="1044779" cy="333086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5063" y="5734050"/>
            <a:ext cx="6294437" cy="4222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96" y="140014"/>
            <a:ext cx="1605736" cy="9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0 L 0.16598 0 " pathEditMode="relative" rAng="0" ptsTypes="AA">
                                      <p:cBhvr>
                                        <p:cTn id="9" dur="1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99 3.33333E-6 L 5.55556E-7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0.03796 L 5.55556E-7 3.7037E-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847 3.7037E-7 L 2.77778E-6 3.703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-1" y="6570661"/>
            <a:ext cx="9144001" cy="29686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34" name="Retângulo 33"/>
          <p:cNvSpPr/>
          <p:nvPr userDrawn="1"/>
        </p:nvSpPr>
        <p:spPr>
          <a:xfrm>
            <a:off x="6134101" y="6570661"/>
            <a:ext cx="1228724" cy="296862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>
              <a:solidFill>
                <a:srgbClr val="FCBF52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931672" y="6570661"/>
            <a:ext cx="7212328" cy="296862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745" y="6093807"/>
            <a:ext cx="1254276" cy="394470"/>
          </a:xfrm>
          <a:prstGeom prst="rect">
            <a:avLst/>
          </a:prstGeom>
        </p:spPr>
      </p:pic>
      <p:sp>
        <p:nvSpPr>
          <p:cNvPr id="6" name="Espaço Reservado para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946102" y="337457"/>
            <a:ext cx="7251794" cy="422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ESPAÇO RESERVADO, ESCREVA SEU TEXTO AQUI.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b="0">
                <a:solidFill>
                  <a:srgbClr val="1F4E79"/>
                </a:solidFill>
                <a:latin typeface="Metropolis" panose="00000500000000000000" pitchFamily="50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Metropolis" panose="00000500000000000000" pitchFamily="50" charset="0"/>
              </a:defRPr>
            </a:lvl5pPr>
          </a:lstStyle>
          <a:p>
            <a:pPr lvl="0"/>
            <a:r>
              <a:rPr lang="pt-BR"/>
              <a:t>Use este parágrafo de texto de marcação para inserir textos na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30885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44444E-6 3.7037E-7 L -0.2118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8 0.06227 L -1.66667E-6 7.40741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25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776230" y="-438150"/>
            <a:ext cx="259078" cy="2590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 userDrawn="1"/>
        </p:nvSpPr>
        <p:spPr>
          <a:xfrm>
            <a:off x="1164847" y="-438150"/>
            <a:ext cx="259078" cy="259078"/>
          </a:xfrm>
          <a:prstGeom prst="rect">
            <a:avLst/>
          </a:prstGeom>
          <a:solidFill>
            <a:srgbClr val="179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1553464" y="-438150"/>
            <a:ext cx="259078" cy="259078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 userDrawn="1"/>
        </p:nvSpPr>
        <p:spPr>
          <a:xfrm>
            <a:off x="1942081" y="-438150"/>
            <a:ext cx="259078" cy="259078"/>
          </a:xfrm>
          <a:prstGeom prst="rect">
            <a:avLst/>
          </a:pr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2330698" y="-438150"/>
            <a:ext cx="259078" cy="259078"/>
          </a:xfrm>
          <a:prstGeom prst="rect">
            <a:avLst/>
          </a:prstGeom>
          <a:solidFill>
            <a:srgbClr val="D6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654" y="3135058"/>
            <a:ext cx="2232692" cy="702182"/>
          </a:xfrm>
          <a:prstGeom prst="rect">
            <a:avLst/>
          </a:prstGeom>
        </p:spPr>
      </p:pic>
      <p:sp>
        <p:nvSpPr>
          <p:cNvPr id="15" name="Forma livre 14"/>
          <p:cNvSpPr/>
          <p:nvPr userDrawn="1"/>
        </p:nvSpPr>
        <p:spPr>
          <a:xfrm>
            <a:off x="3331368" y="2743200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6" name="Forma livre 15"/>
          <p:cNvSpPr/>
          <p:nvPr userDrawn="1"/>
        </p:nvSpPr>
        <p:spPr>
          <a:xfrm rot="10800000">
            <a:off x="3331368" y="2743199"/>
            <a:ext cx="2543175" cy="1485899"/>
          </a:xfrm>
          <a:custGeom>
            <a:avLst/>
            <a:gdLst>
              <a:gd name="connsiteX0" fmla="*/ 2476500 w 2543175"/>
              <a:gd name="connsiteY0" fmla="*/ 0 h 1485899"/>
              <a:gd name="connsiteX1" fmla="*/ 2543175 w 2543175"/>
              <a:gd name="connsiteY1" fmla="*/ 0 h 1485899"/>
              <a:gd name="connsiteX2" fmla="*/ 2543175 w 2543175"/>
              <a:gd name="connsiteY2" fmla="*/ 1485899 h 1485899"/>
              <a:gd name="connsiteX3" fmla="*/ 0 w 2543175"/>
              <a:gd name="connsiteY3" fmla="*/ 1485899 h 1485899"/>
              <a:gd name="connsiteX4" fmla="*/ 0 w 2543175"/>
              <a:gd name="connsiteY4" fmla="*/ 1419224 h 1485899"/>
              <a:gd name="connsiteX5" fmla="*/ 2476500 w 2543175"/>
              <a:gd name="connsiteY5" fmla="*/ 1419224 h 148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175" h="1485899">
                <a:moveTo>
                  <a:pt x="2476500" y="0"/>
                </a:moveTo>
                <a:lnTo>
                  <a:pt x="2543175" y="0"/>
                </a:lnTo>
                <a:lnTo>
                  <a:pt x="2543175" y="1485899"/>
                </a:lnTo>
                <a:lnTo>
                  <a:pt x="0" y="1485899"/>
                </a:lnTo>
                <a:lnTo>
                  <a:pt x="0" y="1419224"/>
                </a:lnTo>
                <a:lnTo>
                  <a:pt x="2476500" y="1419224"/>
                </a:lnTo>
                <a:close/>
              </a:path>
            </a:pathLst>
          </a:custGeom>
          <a:solidFill>
            <a:srgbClr val="FCB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/>
              <a:t>     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2650736" y="4773929"/>
            <a:ext cx="45719" cy="375557"/>
          </a:xfrm>
          <a:prstGeom prst="rect">
            <a:avLst/>
          </a:prstGeom>
          <a:solidFill>
            <a:srgbClr val="11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2696456" y="4773929"/>
            <a:ext cx="387477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1F4E79"/>
                </a:solidFill>
              </a:rPr>
              <a:t>CHEGAMOS</a:t>
            </a:r>
            <a:r>
              <a:rPr lang="pt-BR" baseline="0">
                <a:solidFill>
                  <a:srgbClr val="1F4E79"/>
                </a:solidFill>
              </a:rPr>
              <a:t> AO FIM, OBRIGADO.</a:t>
            </a:r>
            <a:endParaRPr lang="pt-BR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-0.02934 -0.03773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6 -3.33333E-6 L 0.02569 0.03195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11111E-6 3.7037E-7 L 0.42535 3.7037E-7 " pathEditMode="relative" rAng="0" ptsTypes="AA">
                                      <p:cBhvr>
                                        <p:cTn id="3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9" grpId="0"/>
    </p:bldLst>
  </p:timing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5760">
          <p15:clr>
            <a:srgbClr val="FBAE40"/>
          </p15:clr>
        </p15:guide>
        <p15:guide id="3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pos="204">
          <p15:clr>
            <a:srgbClr val="FBAE40"/>
          </p15:clr>
        </p15:guide>
        <p15:guide id="8" pos="5556">
          <p15:clr>
            <a:srgbClr val="FBAE40"/>
          </p15:clr>
        </p15:guide>
        <p15:guide id="9" orient="horz" pos="413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formações sobre a au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1" y="0"/>
            <a:ext cx="1164431" cy="6858000"/>
          </a:xfrm>
          <a:prstGeom prst="rect">
            <a:avLst/>
          </a:prstGeom>
          <a:solidFill>
            <a:srgbClr val="366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" y="6010275"/>
            <a:ext cx="904700" cy="552450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9058275" y="1"/>
            <a:ext cx="85725" cy="2943225"/>
          </a:xfrm>
          <a:prstGeom prst="rect">
            <a:avLst/>
          </a:prstGeom>
          <a:solidFill>
            <a:srgbClr val="366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1" name="Retângulo 10"/>
          <p:cNvSpPr/>
          <p:nvPr userDrawn="1"/>
        </p:nvSpPr>
        <p:spPr>
          <a:xfrm>
            <a:off x="6929437" y="1"/>
            <a:ext cx="2214563" cy="126225"/>
          </a:xfrm>
          <a:prstGeom prst="rect">
            <a:avLst/>
          </a:prstGeom>
          <a:solidFill>
            <a:srgbClr val="366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3B88A8-EA12-462E-A598-A25DF41E93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4893"/>
            <a:ext cx="1163338" cy="486561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51D63E10-6726-E8F8-5FC4-3CB9948D20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13" y="6562725"/>
            <a:ext cx="1159625" cy="32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altLang="pt-BR" sz="675">
                <a:solidFill>
                  <a:schemeClr val="bg1"/>
                </a:solidFill>
                <a:latin typeface="+mj-lt"/>
              </a:rPr>
              <a:t>Prof.º Me. Valdir Costa</a:t>
            </a:r>
          </a:p>
        </p:txBody>
      </p:sp>
    </p:spTree>
    <p:extLst>
      <p:ext uri="{BB962C8B-B14F-4D97-AF65-F5344CB8AC3E}">
        <p14:creationId xmlns:p14="http://schemas.microsoft.com/office/powerpoint/2010/main" val="14334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67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30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42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Referencial Teórico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351845" cy="4115254"/>
          </a:xfrm>
        </p:spPr>
        <p:txBody>
          <a:bodyPr/>
          <a:lstStyle/>
          <a:p>
            <a:pPr algn="just"/>
            <a:r>
              <a:rPr lang="pt-BR" sz="2000" dirty="0" err="1">
                <a:solidFill>
                  <a:srgbClr val="386188"/>
                </a:solidFill>
                <a:latin typeface="Metropolis" panose="00000500000000000000"/>
              </a:rPr>
              <a:t>Texturômetro</a:t>
            </a:r>
            <a:endParaRPr lang="pt-BR" sz="2000" dirty="0">
              <a:solidFill>
                <a:srgbClr val="386188"/>
              </a:solidFill>
              <a:latin typeface="Metropolis" panose="0000050000000000000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 panose="00000500000000000000"/>
                <a:cs typeface="Times New Roman" panose="02020603050405020304" pitchFamily="18" charset="0"/>
              </a:rPr>
              <a:t>Funcionamento semelhante a </a:t>
            </a:r>
            <a:r>
              <a:rPr lang="pt-BR" sz="1600" dirty="0">
                <a:solidFill>
                  <a:srgbClr val="386188"/>
                </a:solidFill>
                <a:latin typeface="Metropolis" panose="00000500000000000000"/>
                <a:cs typeface="Times New Roman" panose="02020603050405020304" pitchFamily="18" charset="0"/>
              </a:rPr>
              <a:t>máquina universal de ensaios mecânicos;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 panose="00000500000000000000"/>
                <a:cs typeface="Times New Roman" panose="02020603050405020304" pitchFamily="18" charset="0"/>
              </a:rPr>
              <a:t>Segundo Costa </a:t>
            </a:r>
            <a:r>
              <a:rPr lang="pt-BR" sz="1600" b="0" i="1" dirty="0">
                <a:solidFill>
                  <a:srgbClr val="386188"/>
                </a:solidFill>
                <a:latin typeface="Metropolis" panose="00000500000000000000"/>
                <a:cs typeface="Times New Roman" panose="02020603050405020304" pitchFamily="18" charset="0"/>
              </a:rPr>
              <a:t>et al</a:t>
            </a:r>
            <a:r>
              <a:rPr lang="pt-BR" sz="1600" b="0" dirty="0">
                <a:solidFill>
                  <a:srgbClr val="386188"/>
                </a:solidFill>
                <a:latin typeface="Metropolis" panose="00000500000000000000"/>
                <a:cs typeface="Times New Roman" panose="02020603050405020304" pitchFamily="18" charset="0"/>
              </a:rPr>
              <a:t>. (2018), é um instrumento utilizado para adquirir informações sobre as propriedades essenciais dos materiais quando submetidos a condições específicas de esforços, podendo ser ensaios de: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  <a:latin typeface="Metropolis" panose="00000500000000000000"/>
              </a:rPr>
              <a:t>Tração;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  <a:latin typeface="Metropolis" panose="00000500000000000000"/>
              </a:rPr>
              <a:t>Compressão;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  <a:latin typeface="Metropolis" panose="00000500000000000000"/>
              </a:rPr>
              <a:t>flexão.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 descr="Uma imagem contendo no interior, geladeira, mesa, monitor&#10;&#10;Descrição gerada automaticamente">
            <a:extLst>
              <a:ext uri="{FF2B5EF4-FFF2-40B4-BE49-F238E27FC236}">
                <a16:creationId xmlns:a16="http://schemas.microsoft.com/office/drawing/2014/main" id="{1986CFBC-28A9-291D-C0F0-D2DA0F296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46" y="3149373"/>
            <a:ext cx="1446512" cy="25715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EBFEBA2-8CC9-C2E5-0FB4-9988A67914CE}"/>
              </a:ext>
            </a:extLst>
          </p:cNvPr>
          <p:cNvSpPr txBox="1"/>
          <p:nvPr/>
        </p:nvSpPr>
        <p:spPr>
          <a:xfrm>
            <a:off x="6701392" y="5714200"/>
            <a:ext cx="267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</a:t>
            </a:r>
            <a:r>
              <a:rPr lang="pt-BR" sz="1400" dirty="0" err="1">
                <a:solidFill>
                  <a:srgbClr val="386188"/>
                </a:solidFill>
              </a:rPr>
              <a:t>InterMetric</a:t>
            </a:r>
            <a:r>
              <a:rPr lang="pt-BR" sz="1400" dirty="0">
                <a:solidFill>
                  <a:srgbClr val="386188"/>
                </a:solidFill>
              </a:rPr>
              <a:t>(2024)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34F136-F733-2908-A2D2-BFBCBA461B4D}"/>
              </a:ext>
            </a:extLst>
          </p:cNvPr>
          <p:cNvSpPr txBox="1"/>
          <p:nvPr/>
        </p:nvSpPr>
        <p:spPr>
          <a:xfrm>
            <a:off x="946101" y="4876800"/>
            <a:ext cx="535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  <a:latin typeface="Metropolis" panose="00000500000000000000"/>
              </a:rPr>
              <a:t>Amplamente usado na indústria alimentícia, farmacêutica e de produtos de usos pessoais/higiene.</a:t>
            </a:r>
          </a:p>
        </p:txBody>
      </p:sp>
    </p:spTree>
    <p:extLst>
      <p:ext uri="{BB962C8B-B14F-4D97-AF65-F5344CB8AC3E}">
        <p14:creationId xmlns:p14="http://schemas.microsoft.com/office/powerpoint/2010/main" val="296037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Referencial </a:t>
            </a:r>
            <a:r>
              <a:rPr lang="pt-BR" dirty="0" err="1">
                <a:solidFill>
                  <a:schemeClr val="tx1"/>
                </a:solidFill>
              </a:rPr>
              <a:t>Teorico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351845" cy="4115254"/>
          </a:xfrm>
        </p:spPr>
        <p:txBody>
          <a:bodyPr/>
          <a:lstStyle/>
          <a:p>
            <a:pPr algn="just"/>
            <a:r>
              <a:rPr lang="pt-BR" sz="2000" dirty="0" err="1">
                <a:solidFill>
                  <a:srgbClr val="386188"/>
                </a:solidFill>
                <a:latin typeface="Metropolis "/>
              </a:rPr>
              <a:t>Texturômetro</a:t>
            </a:r>
            <a:endParaRPr lang="pt-BR" sz="2000" dirty="0">
              <a:solidFill>
                <a:srgbClr val="386188"/>
              </a:solidFill>
              <a:latin typeface="Metropolis 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386188"/>
              </a:solidFill>
              <a:effectLst/>
              <a:latin typeface="Metropolis "/>
              <a:ea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86188"/>
                </a:solidFill>
                <a:effectLst/>
                <a:latin typeface="Metropolis "/>
                <a:ea typeface="Times New Roman" panose="02020603050405020304" pitchFamily="18" charset="0"/>
              </a:rPr>
              <a:t>Benchmarking sobre os modelos comerciais atuais:</a:t>
            </a:r>
            <a:endParaRPr lang="pt-BR" sz="2000" dirty="0">
              <a:solidFill>
                <a:srgbClr val="386188"/>
              </a:solidFill>
              <a:latin typeface="Metropolis 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096E22-94BC-426A-A8D1-308DAC26EE27}"/>
              </a:ext>
            </a:extLst>
          </p:cNvPr>
          <p:cNvSpPr txBox="1"/>
          <p:nvPr/>
        </p:nvSpPr>
        <p:spPr>
          <a:xfrm>
            <a:off x="1230817" y="2258147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a) </a:t>
            </a:r>
            <a:r>
              <a:rPr lang="pt-BR" sz="1400" dirty="0" err="1">
                <a:solidFill>
                  <a:srgbClr val="386188"/>
                </a:solidFill>
              </a:rPr>
              <a:t>Stable</a:t>
            </a:r>
            <a:r>
              <a:rPr lang="pt-BR" sz="1400" dirty="0">
                <a:solidFill>
                  <a:srgbClr val="386188"/>
                </a:solidFill>
              </a:rPr>
              <a:t> Micro System</a:t>
            </a:r>
          </a:p>
        </p:txBody>
      </p:sp>
      <p:pic>
        <p:nvPicPr>
          <p:cNvPr id="3" name="Imagem 2" descr="The Connect Texture Analyser range">
            <a:extLst>
              <a:ext uri="{FF2B5EF4-FFF2-40B4-BE49-F238E27FC236}">
                <a16:creationId xmlns:a16="http://schemas.microsoft.com/office/drawing/2014/main" id="{3D1335DB-7B0D-0F32-88D5-23BC2858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53" b="4675"/>
          <a:stretch>
            <a:fillRect/>
          </a:stretch>
        </p:blipFill>
        <p:spPr bwMode="auto">
          <a:xfrm>
            <a:off x="1273445" y="2802816"/>
            <a:ext cx="6597108" cy="253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024F468-5F97-6412-A792-B49ED4532CE2}"/>
              </a:ext>
            </a:extLst>
          </p:cNvPr>
          <p:cNvSpPr txBox="1"/>
          <p:nvPr/>
        </p:nvSpPr>
        <p:spPr>
          <a:xfrm>
            <a:off x="3821617" y="5505747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</a:t>
            </a:r>
            <a:r>
              <a:rPr lang="pt-BR" sz="1400" dirty="0" err="1">
                <a:solidFill>
                  <a:srgbClr val="386188"/>
                </a:solidFill>
              </a:rPr>
              <a:t>Extralab</a:t>
            </a:r>
            <a:r>
              <a:rPr lang="pt-BR" sz="1400" dirty="0">
                <a:solidFill>
                  <a:srgbClr val="386188"/>
                </a:solidFill>
              </a:rPr>
              <a:t>(2024)</a:t>
            </a:r>
          </a:p>
        </p:txBody>
      </p:sp>
    </p:spTree>
    <p:extLst>
      <p:ext uri="{BB962C8B-B14F-4D97-AF65-F5344CB8AC3E}">
        <p14:creationId xmlns:p14="http://schemas.microsoft.com/office/powerpoint/2010/main" val="78359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496126" y="209349"/>
            <a:ext cx="7251794" cy="42227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Referencial </a:t>
            </a:r>
            <a:r>
              <a:rPr lang="pt-BR" dirty="0" err="1">
                <a:solidFill>
                  <a:srgbClr val="386188"/>
                </a:solidFill>
              </a:rPr>
              <a:t>Teorico</a:t>
            </a:r>
            <a:endParaRPr lang="pt-BR" dirty="0">
              <a:solidFill>
                <a:srgbClr val="386188"/>
              </a:solidFill>
            </a:endParaRP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0" y="1180430"/>
            <a:ext cx="6351845" cy="4115254"/>
          </a:xfrm>
        </p:spPr>
        <p:txBody>
          <a:bodyPr/>
          <a:lstStyle/>
          <a:p>
            <a:pPr algn="just"/>
            <a:r>
              <a:rPr lang="pt-BR" sz="2000" dirty="0" err="1">
                <a:solidFill>
                  <a:srgbClr val="386188"/>
                </a:solidFill>
                <a:latin typeface="Metropolis" panose="00000500000000000000"/>
              </a:rPr>
              <a:t>Texturômetro</a:t>
            </a:r>
            <a:endParaRPr lang="pt-BR" sz="2000" dirty="0">
              <a:solidFill>
                <a:srgbClr val="386188"/>
              </a:solidFill>
              <a:latin typeface="Metropolis" panose="0000050000000000000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8618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Benchmarking sobre os modelos comerciais atuais:</a:t>
            </a:r>
            <a:endParaRPr lang="pt-BR" sz="2000" dirty="0">
              <a:solidFill>
                <a:srgbClr val="386188"/>
              </a:solidFill>
              <a:latin typeface="Metropolis" panose="0000050000000000000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62BB02-6A94-48D4-9B51-4C283B505FE6}"/>
              </a:ext>
            </a:extLst>
          </p:cNvPr>
          <p:cNvSpPr txBox="1"/>
          <p:nvPr/>
        </p:nvSpPr>
        <p:spPr>
          <a:xfrm>
            <a:off x="1328133" y="2029227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B) AMETEK</a:t>
            </a:r>
          </a:p>
        </p:txBody>
      </p:sp>
      <p:pic>
        <p:nvPicPr>
          <p:cNvPr id="2050" name="Picture 2" descr="CTX Texture Analyzer image with TA-GPJ Fixture">
            <a:extLst>
              <a:ext uri="{FF2B5EF4-FFF2-40B4-BE49-F238E27FC236}">
                <a16:creationId xmlns:a16="http://schemas.microsoft.com/office/drawing/2014/main" id="{B4184407-E675-4AE7-87F6-501CEF87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38074" y="3149373"/>
            <a:ext cx="1105887" cy="184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cometer | Brookfield CT3 Texture Analyzer, 1000g Load Cell">
            <a:extLst>
              <a:ext uri="{FF2B5EF4-FFF2-40B4-BE49-F238E27FC236}">
                <a16:creationId xmlns:a16="http://schemas.microsoft.com/office/drawing/2014/main" id="{FA705492-DCD1-4CFE-AF90-8A1B0C9F4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26875" y="3264731"/>
            <a:ext cx="1714272" cy="17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oyd - TA1 Texture Analyzer">
            <a:extLst>
              <a:ext uri="{FF2B5EF4-FFF2-40B4-BE49-F238E27FC236}">
                <a16:creationId xmlns:a16="http://schemas.microsoft.com/office/drawing/2014/main" id="{4457AF62-1259-C1C5-D209-FF412C34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93" y="3088374"/>
            <a:ext cx="1255138" cy="20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F55114-A832-DFA6-D120-EF027C019DA5}"/>
              </a:ext>
            </a:extLst>
          </p:cNvPr>
          <p:cNvSpPr txBox="1"/>
          <p:nvPr/>
        </p:nvSpPr>
        <p:spPr>
          <a:xfrm>
            <a:off x="1531646" y="2515129"/>
            <a:ext cx="173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Brookfield CTX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4C4DF6-7D9D-15A3-59DE-AC0693055BBD}"/>
              </a:ext>
            </a:extLst>
          </p:cNvPr>
          <p:cNvSpPr txBox="1"/>
          <p:nvPr/>
        </p:nvSpPr>
        <p:spPr>
          <a:xfrm>
            <a:off x="3855330" y="2536698"/>
            <a:ext cx="1738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Brookfield CT3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868E076-84BA-E297-287F-3772F5F866B3}"/>
              </a:ext>
            </a:extLst>
          </p:cNvPr>
          <p:cNvSpPr txBox="1"/>
          <p:nvPr/>
        </p:nvSpPr>
        <p:spPr>
          <a:xfrm>
            <a:off x="6267781" y="2529120"/>
            <a:ext cx="118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386188"/>
                </a:solidFill>
              </a:rPr>
              <a:t>Lloyd TA1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FE7225F-35AB-B30A-EC61-862E1A975AA6}"/>
              </a:ext>
            </a:extLst>
          </p:cNvPr>
          <p:cNvSpPr txBox="1"/>
          <p:nvPr/>
        </p:nvSpPr>
        <p:spPr>
          <a:xfrm>
            <a:off x="3438601" y="5612365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Compilação do autor (2024)</a:t>
            </a:r>
          </a:p>
        </p:txBody>
      </p:sp>
    </p:spTree>
    <p:extLst>
      <p:ext uri="{BB962C8B-B14F-4D97-AF65-F5344CB8AC3E}">
        <p14:creationId xmlns:p14="http://schemas.microsoft.com/office/powerpoint/2010/main" val="49889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Referencial </a:t>
            </a:r>
            <a:r>
              <a:rPr lang="pt-BR" err="1"/>
              <a:t>Teorico</a:t>
            </a:r>
            <a:endParaRPr lang="pt-BR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351845" cy="4115254"/>
          </a:xfrm>
        </p:spPr>
        <p:txBody>
          <a:bodyPr/>
          <a:lstStyle/>
          <a:p>
            <a:pPr algn="just"/>
            <a:r>
              <a:rPr lang="pt-BR" sz="2000" dirty="0">
                <a:latin typeface="Metropolis" panose="00000500000000000000"/>
              </a:rPr>
              <a:t>Analise de Perfil de Textura(TPA)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  <a:latin typeface="Metropolis" panose="00000500000000000000"/>
              </a:rPr>
              <a:t>Método de dupla compressão(Simulação de mordida);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  <a:latin typeface="Metropolis" panose="00000500000000000000"/>
              </a:rPr>
              <a:t>Com um único teste, é possivel adquirir propriedades importantes;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386188"/>
              </a:solidFill>
              <a:latin typeface="Metropolis" panose="00000500000000000000"/>
            </a:endParaRPr>
          </a:p>
          <a:p>
            <a:pPr algn="just"/>
            <a:r>
              <a:rPr lang="pt-BR" sz="2000" dirty="0">
                <a:latin typeface="Metropolis" panose="00000500000000000000"/>
              </a:rPr>
              <a:t>	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7DCDAA0-6672-F9DA-7656-726131F6A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Picture 1899551797">
            <a:extLst>
              <a:ext uri="{FF2B5EF4-FFF2-40B4-BE49-F238E27FC236}">
                <a16:creationId xmlns:a16="http://schemas.microsoft.com/office/drawing/2014/main" id="{6987C339-C2DA-A11C-0882-74B52C32D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33" y="2267420"/>
            <a:ext cx="7108534" cy="383651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B0894AA-3137-55F3-A4C1-9381D6F72558}"/>
              </a:ext>
            </a:extLst>
          </p:cNvPr>
          <p:cNvSpPr txBox="1"/>
          <p:nvPr/>
        </p:nvSpPr>
        <p:spPr>
          <a:xfrm>
            <a:off x="3768801" y="6103937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Guiné (2016).</a:t>
            </a:r>
          </a:p>
        </p:txBody>
      </p:sp>
    </p:spTree>
    <p:extLst>
      <p:ext uri="{BB962C8B-B14F-4D97-AF65-F5344CB8AC3E}">
        <p14:creationId xmlns:p14="http://schemas.microsoft.com/office/powerpoint/2010/main" val="26097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1DC63AA-02BC-F245-3F56-EFF63D4C7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8" y="2519135"/>
            <a:ext cx="8025820" cy="1819729"/>
          </a:xfrm>
          <a:prstGeom prst="rect">
            <a:avLst/>
          </a:prstGeom>
        </p:spPr>
      </p:pic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4FB0E176-1DFC-DA4E-E584-39C191C1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/>
              <a:t>Referencial </a:t>
            </a:r>
            <a:r>
              <a:rPr lang="pt-BR" err="1"/>
              <a:t>Teorico</a:t>
            </a:r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5B0D281-39C4-77E8-5030-DBED59648E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351845" cy="4115254"/>
          </a:xfrm>
        </p:spPr>
        <p:txBody>
          <a:bodyPr/>
          <a:lstStyle/>
          <a:p>
            <a:pPr algn="just"/>
            <a:r>
              <a:rPr lang="pt-BR" sz="2000" dirty="0">
                <a:latin typeface="Metropolis" panose="00000500000000000000"/>
              </a:rPr>
              <a:t>Analise de Perfil de Textura(TPA)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  <a:latin typeface="Metropolis" panose="00000500000000000000"/>
              </a:rPr>
              <a:t>Diferentes tipos de </a:t>
            </a:r>
            <a:r>
              <a:rPr lang="pt-BR" sz="1400" b="0" dirty="0" err="1">
                <a:solidFill>
                  <a:srgbClr val="386188"/>
                </a:solidFill>
                <a:latin typeface="Metropolis" panose="00000500000000000000"/>
              </a:rPr>
              <a:t>probes</a:t>
            </a:r>
            <a:r>
              <a:rPr lang="pt-BR" sz="1400" b="0" dirty="0">
                <a:solidFill>
                  <a:srgbClr val="386188"/>
                </a:solidFill>
                <a:latin typeface="Metropolis" panose="00000500000000000000"/>
              </a:rPr>
              <a:t>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  <a:latin typeface="Metropolis" panose="0000050000000000000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386188"/>
              </a:solidFill>
              <a:latin typeface="Metropolis" panose="00000500000000000000"/>
            </a:endParaRPr>
          </a:p>
          <a:p>
            <a:pPr algn="just"/>
            <a:r>
              <a:rPr lang="pt-BR" sz="2000" dirty="0">
                <a:latin typeface="Metropolis" panose="00000500000000000000"/>
              </a:rPr>
              <a:t>	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2E03E4-ACA3-21A8-B036-32EB81EE4089}"/>
              </a:ext>
            </a:extLst>
          </p:cNvPr>
          <p:cNvSpPr txBox="1"/>
          <p:nvPr/>
        </p:nvSpPr>
        <p:spPr>
          <a:xfrm>
            <a:off x="3387801" y="4184975"/>
            <a:ext cx="3188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</a:t>
            </a:r>
            <a:r>
              <a:rPr lang="pt-BR" sz="1400" dirty="0" err="1">
                <a:solidFill>
                  <a:srgbClr val="386188"/>
                </a:solidFill>
              </a:rPr>
              <a:t>Stable</a:t>
            </a:r>
            <a:r>
              <a:rPr lang="pt-BR" sz="1400" dirty="0">
                <a:solidFill>
                  <a:srgbClr val="386188"/>
                </a:solidFill>
              </a:rPr>
              <a:t> Micro System (2018).</a:t>
            </a:r>
          </a:p>
        </p:txBody>
      </p:sp>
    </p:spTree>
    <p:extLst>
      <p:ext uri="{BB962C8B-B14F-4D97-AF65-F5344CB8AC3E}">
        <p14:creationId xmlns:p14="http://schemas.microsoft.com/office/powerpoint/2010/main" val="320341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42BB403-E745-6E53-9BE3-D1F7BA98A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2" t="3188" r="4853" b="8406"/>
          <a:stretch>
            <a:fillRect/>
          </a:stretch>
        </p:blipFill>
        <p:spPr bwMode="auto">
          <a:xfrm>
            <a:off x="745781" y="1992727"/>
            <a:ext cx="7652436" cy="377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2DB2F439-F726-B403-2355-83E54C31A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330B397-E2E9-2802-0498-210921BE3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z="1800" dirty="0"/>
              <a:t>Visão Geral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8BCA99-BCFB-E8AD-2FC9-9CAE8231E344}"/>
              </a:ext>
            </a:extLst>
          </p:cNvPr>
          <p:cNvSpPr txBox="1"/>
          <p:nvPr/>
        </p:nvSpPr>
        <p:spPr>
          <a:xfrm>
            <a:off x="3311601" y="5769429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Autoria própria (2023).</a:t>
            </a:r>
          </a:p>
          <a:p>
            <a:endParaRPr lang="pt-BR" sz="1400" dirty="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65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036623-088B-31D4-1391-ABE8DA5102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z="1800" dirty="0"/>
              <a:t>Mecânica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Desenho de montagem do equipamento;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35605B-C7AE-BFC1-65B6-60BD0077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" r="2283" b="1637"/>
          <a:stretch>
            <a:fillRect/>
          </a:stretch>
        </p:blipFill>
        <p:spPr bwMode="auto">
          <a:xfrm>
            <a:off x="1634930" y="1714871"/>
            <a:ext cx="5672685" cy="3428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945240EE-4154-4752-3704-3E3E28253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B1F5C6-E600-D82C-143A-92117AD4892A}"/>
              </a:ext>
            </a:extLst>
          </p:cNvPr>
          <p:cNvSpPr txBox="1"/>
          <p:nvPr/>
        </p:nvSpPr>
        <p:spPr>
          <a:xfrm>
            <a:off x="3311601" y="5769429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Autoria própria (2023).</a:t>
            </a:r>
          </a:p>
          <a:p>
            <a:endParaRPr lang="pt-BR" sz="1400" dirty="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2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FE4402F-E0C4-3502-BA41-0803C0E7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9" t="8032" r="20684" b="2410"/>
          <a:stretch>
            <a:fillRect/>
          </a:stretch>
        </p:blipFill>
        <p:spPr bwMode="auto">
          <a:xfrm>
            <a:off x="1466992" y="1880280"/>
            <a:ext cx="245237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CCA2D6-6D18-D1ED-21EF-65042C91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8" t="5376" r="4248" b="4516"/>
          <a:stretch>
            <a:fillRect/>
          </a:stretch>
        </p:blipFill>
        <p:spPr bwMode="auto">
          <a:xfrm>
            <a:off x="4559299" y="1880280"/>
            <a:ext cx="312674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Mecânica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Analise de elementos finitos;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3210001" y="4466973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Autoria própria (2023).</a:t>
            </a:r>
          </a:p>
          <a:p>
            <a:endParaRPr lang="pt-BR" sz="1400" dirty="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9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Mecânica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Equipamento montado;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3358607" y="5901166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 dirty="0">
              <a:solidFill>
                <a:srgbClr val="386188"/>
              </a:solidFill>
            </a:endParaRPr>
          </a:p>
        </p:txBody>
      </p:sp>
      <p:pic>
        <p:nvPicPr>
          <p:cNvPr id="9" name="Imagem 8" descr="Uma imagem contendo no interior, mesa, cozinha, balcão&#10;&#10;Descrição gerada automaticamente">
            <a:extLst>
              <a:ext uri="{FF2B5EF4-FFF2-40B4-BE49-F238E27FC236}">
                <a16:creationId xmlns:a16="http://schemas.microsoft.com/office/drawing/2014/main" id="{5C795F05-3459-8223-46B8-A386DFCC5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9274" y="2443574"/>
            <a:ext cx="4005450" cy="30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875E7B-5E32-0406-0612-11C9ACBC728D}"/>
              </a:ext>
            </a:extLst>
          </p:cNvPr>
          <p:cNvSpPr txBox="1">
            <a:spLocks/>
          </p:cNvSpPr>
          <p:nvPr/>
        </p:nvSpPr>
        <p:spPr>
          <a:xfrm>
            <a:off x="946102" y="1088571"/>
            <a:ext cx="7251794" cy="252820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Elétrica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Circuito desenvolvido no </a:t>
            </a:r>
            <a:r>
              <a:rPr lang="pt-BR" sz="1800" dirty="0" err="1"/>
              <a:t>proteus</a:t>
            </a:r>
            <a:r>
              <a:rPr lang="pt-BR" sz="1800" dirty="0"/>
              <a:t> 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6997F447-45D7-AEB4-C508-323ADE5FE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6102" y="337457"/>
            <a:ext cx="7251794" cy="422275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D8C92E-E26B-0CDE-B059-8D1F5F77C7CE}"/>
              </a:ext>
            </a:extLst>
          </p:cNvPr>
          <p:cNvSpPr txBox="1"/>
          <p:nvPr/>
        </p:nvSpPr>
        <p:spPr>
          <a:xfrm>
            <a:off x="3358607" y="5901166"/>
            <a:ext cx="318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Autoria própria (2024).</a:t>
            </a:r>
          </a:p>
          <a:p>
            <a:endParaRPr lang="pt-BR" sz="1400" dirty="0">
              <a:solidFill>
                <a:srgbClr val="3861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1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>
            <a:extLst>
              <a:ext uri="{FF2B5EF4-FFF2-40B4-BE49-F238E27FC236}">
                <a16:creationId xmlns:a16="http://schemas.microsoft.com/office/drawing/2014/main" id="{32AE91ED-4845-48AD-B999-9DDB6A8C6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88" y="1666692"/>
            <a:ext cx="6588919" cy="383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 anchor="ctr"/>
          <a:lstStyle/>
          <a:p>
            <a:pPr algn="ctr">
              <a:defRPr/>
            </a:pPr>
            <a:r>
              <a:rPr lang="pt-BR" altLang="pt-BR" sz="1700" b="1" dirty="0">
                <a:solidFill>
                  <a:schemeClr val="tx2"/>
                </a:solidFill>
                <a:latin typeface="+mj-lt"/>
              </a:rPr>
              <a:t>Trabalho de Conclusão do Curso – ECA9</a:t>
            </a:r>
            <a:endParaRPr lang="pt-BR" altLang="pt-BR" sz="1700" b="1" dirty="0">
              <a:solidFill>
                <a:schemeClr val="tx2"/>
              </a:solidFill>
              <a:latin typeface="+mj-lt"/>
              <a:cs typeface="Arial"/>
            </a:endParaRPr>
          </a:p>
          <a:p>
            <a:pPr algn="ctr">
              <a:defRPr/>
            </a:pPr>
            <a:endParaRPr lang="pt-BR" altLang="pt-BR" dirty="0">
              <a:latin typeface="+mj-lt"/>
            </a:endParaRPr>
          </a:p>
          <a:p>
            <a:pPr algn="ctr">
              <a:defRPr/>
            </a:pPr>
            <a:r>
              <a:rPr lang="pt-BR" b="1" dirty="0">
                <a:solidFill>
                  <a:schemeClr val="tx2"/>
                </a:solidFill>
                <a:ea typeface="+mn-lt"/>
                <a:cs typeface="+mn-lt"/>
              </a:rPr>
              <a:t>Desenvolvimento de um </a:t>
            </a:r>
            <a:r>
              <a:rPr lang="pt-BR" b="1" dirty="0" err="1">
                <a:solidFill>
                  <a:schemeClr val="tx2"/>
                </a:solidFill>
                <a:ea typeface="+mn-lt"/>
                <a:cs typeface="+mn-lt"/>
              </a:rPr>
              <a:t>texturômetro</a:t>
            </a:r>
            <a:r>
              <a:rPr lang="pt-BR" b="1" dirty="0">
                <a:solidFill>
                  <a:schemeClr val="tx2"/>
                </a:solidFill>
                <a:ea typeface="+mn-lt"/>
                <a:cs typeface="+mn-lt"/>
              </a:rPr>
              <a:t>: </a:t>
            </a:r>
            <a:r>
              <a:rPr lang="pt-BR" dirty="0">
                <a:solidFill>
                  <a:schemeClr val="tx2"/>
                </a:solidFill>
                <a:ea typeface="+mn-lt"/>
                <a:cs typeface="+mn-lt"/>
              </a:rPr>
              <a:t>automação e controle de processo metrológico para mensurar propriedades mecânicas na indústria alimentícia</a:t>
            </a:r>
            <a:endParaRPr lang="pt-BR" sz="1350" dirty="0">
              <a:solidFill>
                <a:schemeClr val="tx2"/>
              </a:solidFill>
              <a:cs typeface="Arial"/>
            </a:endParaRPr>
          </a:p>
          <a:p>
            <a:pPr algn="ctr">
              <a:defRPr/>
            </a:pPr>
            <a:br>
              <a:rPr lang="pt-BR" altLang="pt-BR" dirty="0">
                <a:latin typeface="+mj-lt"/>
              </a:rPr>
            </a:br>
            <a:r>
              <a:rPr lang="pt-BR" altLang="pt-BR" sz="1500" dirty="0">
                <a:solidFill>
                  <a:schemeClr val="tx2"/>
                </a:solidFill>
                <a:latin typeface="+mj-lt"/>
              </a:rPr>
              <a:t>Henrique Pavin Pereira – RA 062190023 </a:t>
            </a:r>
            <a:endParaRPr lang="pt-BR" altLang="pt-BR" sz="1500" dirty="0">
              <a:solidFill>
                <a:schemeClr val="tx2"/>
              </a:solidFill>
              <a:latin typeface="+mj-lt"/>
              <a:cs typeface="Arial"/>
            </a:endParaRPr>
          </a:p>
          <a:p>
            <a:pPr algn="ctr">
              <a:defRPr/>
            </a:pPr>
            <a:r>
              <a:rPr lang="pt-BR" altLang="pt-BR" sz="1500" dirty="0">
                <a:solidFill>
                  <a:schemeClr val="tx2"/>
                </a:solidFill>
                <a:latin typeface="+mj-lt"/>
              </a:rPr>
              <a:t>Márcio Felipe Pires Mendonça – RA 062190040</a:t>
            </a:r>
            <a:endParaRPr lang="pt-BR" altLang="pt-BR" sz="1500" dirty="0">
              <a:solidFill>
                <a:schemeClr val="tx2"/>
              </a:solidFill>
              <a:latin typeface="+mj-lt"/>
              <a:cs typeface="Arial"/>
            </a:endParaRPr>
          </a:p>
          <a:p>
            <a:pPr algn="ctr">
              <a:defRPr/>
            </a:pPr>
            <a:r>
              <a:rPr lang="pt-BR" altLang="pt-BR" sz="1500" dirty="0">
                <a:solidFill>
                  <a:schemeClr val="tx2"/>
                </a:solidFill>
                <a:latin typeface="+mj-lt"/>
              </a:rPr>
              <a:t>Mateus Quintino Gama – RA 062190003</a:t>
            </a:r>
            <a:endParaRPr lang="pt-BR" altLang="pt-BR" sz="1500" dirty="0">
              <a:solidFill>
                <a:schemeClr val="tx2"/>
              </a:solidFill>
              <a:latin typeface="+mj-lt"/>
              <a:cs typeface="Arial"/>
            </a:endParaRPr>
          </a:p>
          <a:p>
            <a:pPr algn="ctr">
              <a:defRPr/>
            </a:pPr>
            <a:r>
              <a:rPr lang="pt-BR" altLang="pt-BR" sz="1500" dirty="0">
                <a:solidFill>
                  <a:schemeClr val="tx2"/>
                </a:solidFill>
                <a:latin typeface="+mj-lt"/>
              </a:rPr>
              <a:t>Matheus Atanazio Pereira– RA 062190036</a:t>
            </a:r>
            <a:endParaRPr lang="pt-BR" altLang="pt-BR" sz="1500" dirty="0">
              <a:solidFill>
                <a:schemeClr val="tx2"/>
              </a:solidFill>
              <a:latin typeface="+mj-lt"/>
              <a:cs typeface="Arial"/>
            </a:endParaRPr>
          </a:p>
          <a:p>
            <a:pPr algn="ctr">
              <a:defRPr/>
            </a:pPr>
            <a:r>
              <a:rPr lang="pt-BR" altLang="pt-BR" dirty="0">
                <a:solidFill>
                  <a:schemeClr val="tx2"/>
                </a:solidFill>
                <a:latin typeface="+mj-lt"/>
              </a:rPr>
              <a:t>Otavio Aristides Lima– RA 062190019</a:t>
            </a:r>
          </a:p>
          <a:p>
            <a:pPr algn="ctr">
              <a:defRPr/>
            </a:pPr>
            <a:endParaRPr lang="pt-BR" altLang="pt-BR" dirty="0">
              <a:solidFill>
                <a:schemeClr val="tx2"/>
              </a:solidFill>
              <a:latin typeface="+mj-lt"/>
            </a:endParaRPr>
          </a:p>
          <a:p>
            <a:pPr algn="ctr">
              <a:defRPr/>
            </a:pPr>
            <a:r>
              <a:rPr lang="pt-BR" altLang="pt-BR" sz="1500" dirty="0">
                <a:solidFill>
                  <a:schemeClr val="tx2"/>
                </a:solidFill>
                <a:latin typeface="+mj-lt"/>
              </a:rPr>
              <a:t>1º semestre – 2024</a:t>
            </a:r>
            <a:endParaRPr lang="pt-BR" altLang="pt-BR" sz="1500" dirty="0">
              <a:solidFill>
                <a:schemeClr val="tx2"/>
              </a:solidFill>
              <a:latin typeface="+mj-lt"/>
              <a:cs typeface="Arial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7DFAC8F-986E-47A2-8A19-49643250E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710" y="737419"/>
            <a:ext cx="4435464" cy="8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 anchor="ctr"/>
          <a:lstStyle/>
          <a:p>
            <a:pPr algn="ctr">
              <a:defRPr/>
            </a:pPr>
            <a:r>
              <a:rPr lang="pt-BR" altLang="pt-BR" sz="1350" b="1" dirty="0">
                <a:solidFill>
                  <a:schemeClr val="tx2"/>
                </a:solidFill>
                <a:latin typeface="+mj-lt"/>
              </a:rPr>
              <a:t>Faculdade Engenheiro Salvador Arena – FESA</a:t>
            </a:r>
            <a:endParaRPr lang="pt-BR" altLang="pt-BR" sz="1350" b="1" dirty="0">
              <a:solidFill>
                <a:schemeClr val="tx2"/>
              </a:solidFill>
              <a:latin typeface="+mj-lt"/>
              <a:cs typeface="Arial"/>
            </a:endParaRPr>
          </a:p>
          <a:p>
            <a:pPr algn="ctr">
              <a:defRPr/>
            </a:pPr>
            <a:r>
              <a:rPr lang="pt-BR" altLang="pt-BR" sz="1350" b="1" dirty="0">
                <a:solidFill>
                  <a:schemeClr val="tx2"/>
                </a:solidFill>
                <a:latin typeface="+mj-lt"/>
              </a:rPr>
              <a:t>Engenharia de Controle e Automação</a:t>
            </a:r>
            <a:endParaRPr lang="pt-BR" altLang="pt-BR" sz="1350" b="1" dirty="0">
              <a:solidFill>
                <a:schemeClr val="tx2"/>
              </a:solidFill>
              <a:latin typeface="+mj-lt"/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94" y="5838168"/>
            <a:ext cx="1045170" cy="16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7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  <p:pic>
        <p:nvPicPr>
          <p:cNvPr id="6" name="Imagem 5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05D5AE2C-ACB1-18E2-3C07-92B97FB2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201" y="1036199"/>
            <a:ext cx="3213101" cy="1915167"/>
          </a:xfrm>
          <a:prstGeom prst="rect">
            <a:avLst/>
          </a:prstGeom>
        </p:spPr>
      </p:pic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6D165C9D-6645-BB63-6A61-0754D8E70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" r="35532" b="562"/>
          <a:stretch/>
        </p:blipFill>
        <p:spPr>
          <a:xfrm>
            <a:off x="5261201" y="2951366"/>
            <a:ext cx="3213101" cy="258974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3DF7EF-C574-72EA-D0E0-56ADB1B16E8E}"/>
              </a:ext>
            </a:extLst>
          </p:cNvPr>
          <p:cNvSpPr txBox="1"/>
          <p:nvPr/>
        </p:nvSpPr>
        <p:spPr>
          <a:xfrm>
            <a:off x="769519" y="1036199"/>
            <a:ext cx="3918735" cy="29469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dirty="0">
                <a:solidFill>
                  <a:schemeClr val="tx2"/>
                </a:solidFill>
                <a:latin typeface="+mj-lt"/>
              </a:rPr>
              <a:t>Indústria de Alimentos</a:t>
            </a:r>
            <a:endParaRPr lang="pt-BR" sz="1600" b="1" dirty="0">
              <a:solidFill>
                <a:schemeClr val="tx2"/>
              </a:solidFill>
            </a:endParaRPr>
          </a:p>
          <a:p>
            <a:pPr algn="just"/>
            <a:endParaRPr lang="pt-BR" sz="1600" dirty="0">
              <a:solidFill>
                <a:schemeClr val="tx2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Setor possui posição de destaque na economia nacional;</a:t>
            </a:r>
            <a:endParaRPr lang="pt-BR" sz="1600" dirty="0"/>
          </a:p>
          <a:p>
            <a:pPr marL="214313" indent="-214313" algn="just">
              <a:buFont typeface="Arial"/>
              <a:buChar char="•"/>
            </a:pPr>
            <a:endParaRPr lang="pt-BR" sz="1600" dirty="0">
              <a:solidFill>
                <a:schemeClr val="tx2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Brasil é um dos principais players globais em exportação de produtos alimentícios;</a:t>
            </a:r>
          </a:p>
          <a:p>
            <a:pPr algn="just"/>
            <a:endParaRPr lang="pt-BR" sz="1600" dirty="0">
              <a:solidFill>
                <a:schemeClr val="tx2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Aumento da população mundial demanda mais produtos industrializados.</a:t>
            </a:r>
          </a:p>
          <a:p>
            <a:pPr marL="214313" indent="-214313" algn="just">
              <a:buFont typeface="Arial"/>
              <a:buChar char="•"/>
            </a:pPr>
            <a:endParaRPr lang="pt-BR" sz="1350" dirty="0">
              <a:solidFill>
                <a:schemeClr val="tx2"/>
              </a:solidFill>
              <a:cs typeface="Arial"/>
            </a:endParaRPr>
          </a:p>
          <a:p>
            <a:pPr algn="just"/>
            <a:r>
              <a:rPr lang="pt-BR" sz="1350" dirty="0">
                <a:solidFill>
                  <a:schemeClr val="tx2"/>
                </a:solidFill>
                <a:cs typeface="Arial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EB2C6B-F41C-E724-5DA5-7F5A98114672}"/>
              </a:ext>
            </a:extLst>
          </p:cNvPr>
          <p:cNvSpPr txBox="1"/>
          <p:nvPr/>
        </p:nvSpPr>
        <p:spPr>
          <a:xfrm>
            <a:off x="5265955" y="5562547"/>
            <a:ext cx="2828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fonte: </a:t>
            </a:r>
            <a:r>
              <a:rPr lang="pt-BR" sz="1600" dirty="0" err="1"/>
              <a:t>Ótavio</a:t>
            </a:r>
            <a:r>
              <a:rPr lang="pt-BR" sz="1600" dirty="0"/>
              <a:t>:”Ana Lia, Confia”</a:t>
            </a:r>
          </a:p>
        </p:txBody>
      </p:sp>
    </p:spTree>
    <p:extLst>
      <p:ext uri="{BB962C8B-B14F-4D97-AF65-F5344CB8AC3E}">
        <p14:creationId xmlns:p14="http://schemas.microsoft.com/office/powerpoint/2010/main" val="193096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3DF7EF-C574-72EA-D0E0-56ADB1B16E8E}"/>
              </a:ext>
            </a:extLst>
          </p:cNvPr>
          <p:cNvSpPr txBox="1"/>
          <p:nvPr/>
        </p:nvSpPr>
        <p:spPr>
          <a:xfrm>
            <a:off x="288398" y="1049801"/>
            <a:ext cx="550280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 b="1" dirty="0">
                <a:solidFill>
                  <a:schemeClr val="tx2"/>
                </a:solidFill>
                <a:latin typeface="Metropolis "/>
              </a:rPr>
              <a:t>Alimentos e Qualidade</a:t>
            </a:r>
          </a:p>
          <a:p>
            <a:pPr marL="214313" indent="-214313" algn="just">
              <a:buFont typeface="Arial"/>
              <a:buChar char="•"/>
            </a:pPr>
            <a:endParaRPr lang="pt-BR" sz="1350" dirty="0">
              <a:solidFill>
                <a:schemeClr val="tx2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Competitividade</a:t>
            </a:r>
          </a:p>
          <a:p>
            <a:pPr marL="671513" lvl="1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Nutrição, desenvolvimento e melhoria continua de produtos;</a:t>
            </a:r>
          </a:p>
          <a:p>
            <a:pPr lvl="1" algn="just"/>
            <a:endParaRPr lang="pt-BR" sz="1600" dirty="0">
              <a:solidFill>
                <a:schemeClr val="tx2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Aceitação do consumidor</a:t>
            </a:r>
          </a:p>
          <a:p>
            <a:pPr marL="671513" lvl="1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Sabor, aroma, textura</a:t>
            </a:r>
          </a:p>
          <a:p>
            <a:pPr marL="214313" indent="-214313" algn="just">
              <a:buFont typeface="Arial"/>
              <a:buChar char="•"/>
            </a:pPr>
            <a:endParaRPr lang="pt-BR" sz="1600" dirty="0">
              <a:solidFill>
                <a:schemeClr val="tx2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Segurança</a:t>
            </a:r>
          </a:p>
          <a:p>
            <a:pPr marL="671513" lvl="1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Anvisa, MAPA;</a:t>
            </a:r>
          </a:p>
          <a:p>
            <a:pPr marL="214313" indent="-214313" algn="just">
              <a:buFont typeface="Arial"/>
              <a:buChar char="•"/>
            </a:pPr>
            <a:endParaRPr lang="pt-BR" sz="1600" dirty="0">
              <a:solidFill>
                <a:schemeClr val="tx2"/>
              </a:solidFill>
              <a:cs typeface="Arial"/>
            </a:endParaRPr>
          </a:p>
          <a:p>
            <a:pPr marL="214313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Duração</a:t>
            </a:r>
          </a:p>
          <a:p>
            <a:pPr marL="671513" lvl="1" indent="-214313" algn="just">
              <a:buFont typeface="Arial"/>
              <a:buChar char="•"/>
            </a:pPr>
            <a:r>
              <a:rPr lang="pt-BR" sz="1600" dirty="0">
                <a:solidFill>
                  <a:schemeClr val="tx2"/>
                </a:solidFill>
                <a:cs typeface="Arial"/>
              </a:rPr>
              <a:t>Degradação, mudanças sensoriais;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B4BF8CF-2A93-2208-6E95-2AAFAF5EC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20" y="5134440"/>
            <a:ext cx="2880781" cy="44637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270117-6B31-FF63-5272-FB0FC6FBB351}"/>
              </a:ext>
            </a:extLst>
          </p:cNvPr>
          <p:cNvSpPr txBox="1"/>
          <p:nvPr/>
        </p:nvSpPr>
        <p:spPr>
          <a:xfrm>
            <a:off x="6592972" y="5680709"/>
            <a:ext cx="274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86188"/>
                </a:solidFill>
              </a:rPr>
              <a:t>Fonte: Anvisa(2024)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E307C2A-481E-9CF0-F2BD-9A53434D2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54" y="1277184"/>
            <a:ext cx="2120040" cy="151155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331BF1-AC5D-66B4-75D0-974CEC6218A9}"/>
              </a:ext>
            </a:extLst>
          </p:cNvPr>
          <p:cNvSpPr txBox="1"/>
          <p:nvPr/>
        </p:nvSpPr>
        <p:spPr>
          <a:xfrm>
            <a:off x="6465972" y="2806110"/>
            <a:ext cx="184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86188"/>
                </a:solidFill>
              </a:rPr>
              <a:t>fonte: </a:t>
            </a:r>
            <a:r>
              <a:rPr lang="pt-BR" sz="1200" dirty="0" err="1">
                <a:solidFill>
                  <a:srgbClr val="386188"/>
                </a:solidFill>
              </a:rPr>
              <a:t>Lewisco</a:t>
            </a:r>
            <a:r>
              <a:rPr lang="pt-BR" sz="1200" dirty="0">
                <a:solidFill>
                  <a:srgbClr val="386188"/>
                </a:solidFill>
              </a:rPr>
              <a:t>(2024)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836258-E426-C296-AA28-26CCB5675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54" y="3426861"/>
            <a:ext cx="2323714" cy="12479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284B399-9C51-DB2F-EE0C-ADA87FCCF152}"/>
              </a:ext>
            </a:extLst>
          </p:cNvPr>
          <p:cNvSpPr txBox="1"/>
          <p:nvPr/>
        </p:nvSpPr>
        <p:spPr>
          <a:xfrm>
            <a:off x="6465972" y="4757548"/>
            <a:ext cx="336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386188"/>
                </a:solidFill>
              </a:rPr>
              <a:t>fonte: </a:t>
            </a:r>
            <a:r>
              <a:rPr lang="pt-BR" sz="1200" dirty="0" err="1">
                <a:solidFill>
                  <a:srgbClr val="386188"/>
                </a:solidFill>
              </a:rPr>
              <a:t>Brazil</a:t>
            </a:r>
            <a:r>
              <a:rPr lang="pt-BR" sz="1200" dirty="0">
                <a:solidFill>
                  <a:srgbClr val="386188"/>
                </a:solidFill>
              </a:rPr>
              <a:t> </a:t>
            </a:r>
            <a:r>
              <a:rPr lang="pt-BR" sz="1200" dirty="0" err="1">
                <a:solidFill>
                  <a:srgbClr val="386188"/>
                </a:solidFill>
              </a:rPr>
              <a:t>Journal</a:t>
            </a:r>
            <a:r>
              <a:rPr lang="pt-BR" sz="1200" dirty="0">
                <a:solidFill>
                  <a:srgbClr val="386188"/>
                </a:solidFill>
              </a:rPr>
              <a:t> (2024)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B156584E-CFAD-3F5A-2320-5EE04E4F6D59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38848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C42386-3EB1-7A84-ECE4-9646F390E245}"/>
              </a:ext>
            </a:extLst>
          </p:cNvPr>
          <p:cNvSpPr txBox="1"/>
          <p:nvPr/>
        </p:nvSpPr>
        <p:spPr>
          <a:xfrm>
            <a:off x="6241344" y="3470066"/>
            <a:ext cx="2284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G1(2022) 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6384BE3E-8F58-BFC2-AFF0-07D9BEC3B35A}"/>
              </a:ext>
            </a:extLst>
          </p:cNvPr>
          <p:cNvSpPr txBox="1">
            <a:spLocks/>
          </p:cNvSpPr>
          <p:nvPr/>
        </p:nvSpPr>
        <p:spPr>
          <a:xfrm>
            <a:off x="97878" y="1289220"/>
            <a:ext cx="5159922" cy="366688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1F4E79"/>
                </a:solidFill>
                <a:latin typeface="Metropolis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Metropolis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>
                <a:solidFill>
                  <a:srgbClr val="386188"/>
                </a:solidFill>
              </a:rPr>
              <a:t>Tempo de prateleira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</a:rPr>
              <a:t>Tempo em certa condição de estocagem em que o produto atinge para ficar imprópria para  consumo.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</a:rPr>
              <a:t>A vida útil dos alimentos é afetada por microrganismos, alterações físico-químicas causada pelo processo de produção, material de embalagem e condição de estocagem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386188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620DA6-4E65-EF64-FA88-370410E82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02" y="1290959"/>
            <a:ext cx="3159827" cy="209697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9A1EF8-917A-EDC5-C51A-9232A5278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02" y="3966145"/>
            <a:ext cx="3034873" cy="183609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7CD484-11C9-F71B-21F1-8D03500BD1E5}"/>
              </a:ext>
            </a:extLst>
          </p:cNvPr>
          <p:cNvSpPr txBox="1"/>
          <p:nvPr/>
        </p:nvSpPr>
        <p:spPr>
          <a:xfrm>
            <a:off x="5993449" y="5890136"/>
            <a:ext cx="3150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</a:rPr>
              <a:t>fonte: </a:t>
            </a:r>
            <a:r>
              <a:rPr lang="pt-BR" sz="1400" dirty="0" err="1">
                <a:solidFill>
                  <a:srgbClr val="386188"/>
                </a:solidFill>
              </a:rPr>
              <a:t>Plastico</a:t>
            </a:r>
            <a:r>
              <a:rPr lang="pt-BR" sz="1400" dirty="0">
                <a:solidFill>
                  <a:srgbClr val="386188"/>
                </a:solidFill>
              </a:rPr>
              <a:t>(2013)</a:t>
            </a:r>
          </a:p>
        </p:txBody>
      </p:sp>
      <p:sp>
        <p:nvSpPr>
          <p:cNvPr id="2" name="Espaço Reservado para Texto 5">
            <a:extLst>
              <a:ext uri="{FF2B5EF4-FFF2-40B4-BE49-F238E27FC236}">
                <a16:creationId xmlns:a16="http://schemas.microsoft.com/office/drawing/2014/main" id="{6349E439-06E9-BBBF-9DEE-FC7EE093696F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86951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143669" y="1241352"/>
            <a:ext cx="5330031" cy="2564639"/>
          </a:xfrm>
        </p:spPr>
        <p:txBody>
          <a:bodyPr/>
          <a:lstStyle/>
          <a:p>
            <a:pPr algn="just"/>
            <a:r>
              <a:rPr lang="pt-BR" sz="2000" b="1" dirty="0">
                <a:solidFill>
                  <a:srgbClr val="386188"/>
                </a:solidFill>
              </a:rPr>
              <a:t>Tempo de prateleira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</a:rPr>
              <a:t>Mudanças sensoriais durante o armazenamento dos alimentos afetam diretamente a qualidade e a aceitação pelo consumidor;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</a:rPr>
              <a:t>A determinação da vida de prateleira requer análises sensoriais, além de químicas, físicas e microbiológicas.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E5ACED-0E9B-4C72-FE88-6C98F445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12" y="1241352"/>
            <a:ext cx="2757314" cy="183099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4D5D6FA-08A4-054A-6A3F-49D12F13EE0A}"/>
              </a:ext>
            </a:extLst>
          </p:cNvPr>
          <p:cNvSpPr txBox="1"/>
          <p:nvPr/>
        </p:nvSpPr>
        <p:spPr>
          <a:xfrm>
            <a:off x="6425082" y="3042754"/>
            <a:ext cx="257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  <a:latin typeface="Metropolis "/>
              </a:rPr>
              <a:t>Fonte:</a:t>
            </a:r>
            <a:r>
              <a:rPr lang="pt-BR" sz="1400" b="0" i="0" dirty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 </a:t>
            </a:r>
            <a:r>
              <a:rPr lang="pt-BR" sz="1400" b="0" i="0" dirty="0" err="1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Cpt</a:t>
            </a:r>
            <a:r>
              <a:rPr lang="pt-BR" sz="1400" b="0" i="0" dirty="0">
                <a:solidFill>
                  <a:srgbClr val="386188"/>
                </a:solidFill>
                <a:effectLst/>
                <a:highlight>
                  <a:srgbClr val="F7F7F7"/>
                </a:highlight>
                <a:latin typeface="Metropolis "/>
              </a:rPr>
              <a:t>(2024).</a:t>
            </a:r>
            <a:endParaRPr lang="pt-BR" sz="1400" dirty="0">
              <a:solidFill>
                <a:srgbClr val="386188"/>
              </a:solidFill>
              <a:latin typeface="Metropolis 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9EECB0-0BC2-09E4-17A3-11DD7F3AD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47" y="3851313"/>
            <a:ext cx="2744349" cy="183099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84D37D-17BF-61B8-9082-BB1E78AF7DD8}"/>
              </a:ext>
            </a:extLst>
          </p:cNvPr>
          <p:cNvSpPr txBox="1"/>
          <p:nvPr/>
        </p:nvSpPr>
        <p:spPr>
          <a:xfrm>
            <a:off x="6285120" y="5616648"/>
            <a:ext cx="382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86188"/>
                </a:solidFill>
                <a:latin typeface="Metropolis "/>
              </a:rPr>
              <a:t>Fonte: </a:t>
            </a:r>
            <a:r>
              <a:rPr lang="pt-BR" sz="1400" dirty="0" err="1">
                <a:solidFill>
                  <a:srgbClr val="386188"/>
                </a:solidFill>
                <a:latin typeface="Metropolis "/>
              </a:rPr>
              <a:t>Unopacheco</a:t>
            </a:r>
            <a:r>
              <a:rPr lang="pt-BR" sz="1400" dirty="0">
                <a:solidFill>
                  <a:srgbClr val="386188"/>
                </a:solidFill>
                <a:latin typeface="Metropolis "/>
              </a:rPr>
              <a:t>(2024)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A6D083D3-5394-1785-FEC4-63ECCF4C8052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2099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514348" y="926471"/>
            <a:ext cx="5086351" cy="2712760"/>
          </a:xfrm>
        </p:spPr>
        <p:txBody>
          <a:bodyPr lIns="91440" tIns="45720" rIns="91440" bIns="4572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  <a:latin typeface="Metropolis"/>
              </a:rPr>
              <a:t>Objetivo Geral: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0" dirty="0">
              <a:solidFill>
                <a:srgbClr val="386188"/>
              </a:solidFill>
              <a:latin typeface="Metropolis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Desenvolver um </a:t>
            </a:r>
            <a:r>
              <a:rPr lang="pt-BR" sz="1600" b="0" dirty="0" err="1">
                <a:solidFill>
                  <a:srgbClr val="386188"/>
                </a:solidFill>
                <a:latin typeface="Metropolis"/>
              </a:rPr>
              <a:t>texturômetro</a:t>
            </a:r>
            <a:r>
              <a:rPr lang="pt-BR" sz="1600" b="0" dirty="0">
                <a:solidFill>
                  <a:srgbClr val="386188"/>
                </a:solidFill>
                <a:latin typeface="Metropolis"/>
              </a:rPr>
              <a:t> de baixo custo para avaliar a qualidade dos alimentos e a vida de prateleira.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386188"/>
                </a:solidFill>
                <a:latin typeface="Metropolis"/>
              </a:rPr>
              <a:t>Objetivos Específicos: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0" dirty="0">
              <a:solidFill>
                <a:srgbClr val="386188"/>
              </a:solidFill>
              <a:latin typeface="Metropolis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Avaliar a eficácia do </a:t>
            </a:r>
            <a:r>
              <a:rPr lang="pt-BR" sz="1600" b="0" dirty="0" err="1">
                <a:solidFill>
                  <a:srgbClr val="386188"/>
                </a:solidFill>
                <a:latin typeface="Metropolis"/>
              </a:rPr>
              <a:t>texturômetro</a:t>
            </a:r>
            <a:r>
              <a:rPr lang="pt-BR" sz="1600" b="0" dirty="0">
                <a:solidFill>
                  <a:srgbClr val="386188"/>
                </a:solidFill>
                <a:latin typeface="Metropolis"/>
              </a:rPr>
              <a:t>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0" dirty="0">
              <a:solidFill>
                <a:srgbClr val="386188"/>
              </a:solidFill>
              <a:latin typeface="Metropolis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Comparar os resultados;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b="0" dirty="0">
              <a:solidFill>
                <a:srgbClr val="386188"/>
              </a:solidFill>
              <a:latin typeface="Metropolis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rgbClr val="386188"/>
                </a:solidFill>
                <a:latin typeface="Metropolis"/>
              </a:rPr>
              <a:t> Promover a utilização do </a:t>
            </a:r>
            <a:r>
              <a:rPr lang="pt-BR" sz="1600" b="0" dirty="0" err="1">
                <a:solidFill>
                  <a:srgbClr val="386188"/>
                </a:solidFill>
                <a:latin typeface="Metropolis"/>
              </a:rPr>
              <a:t>texturômetro</a:t>
            </a:r>
            <a:r>
              <a:rPr lang="pt-BR" sz="1600" b="0" dirty="0">
                <a:solidFill>
                  <a:srgbClr val="386188"/>
                </a:solidFill>
                <a:latin typeface="Metropolis"/>
              </a:rPr>
              <a:t> em laboratórios de Engenharia de Alimentos;</a:t>
            </a:r>
            <a:endParaRPr lang="pt-BR" sz="1600" dirty="0">
              <a:solidFill>
                <a:srgbClr val="386188"/>
              </a:solidFill>
              <a:latin typeface="Metropolis"/>
            </a:endParaRPr>
          </a:p>
        </p:txBody>
      </p:sp>
      <p:pic>
        <p:nvPicPr>
          <p:cNvPr id="2050" name="Picture 2" descr="Extralab - Análise de textura - um guia para iniciantes">
            <a:extLst>
              <a:ext uri="{FF2B5EF4-FFF2-40B4-BE49-F238E27FC236}">
                <a16:creationId xmlns:a16="http://schemas.microsoft.com/office/drawing/2014/main" id="{A144F601-A22A-FCEC-D7BC-4A9D3391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77" y="3639231"/>
            <a:ext cx="2804444" cy="18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A88950F-8CBD-BBA6-B2B5-CD1E52EDAADB}"/>
              </a:ext>
            </a:extLst>
          </p:cNvPr>
          <p:cNvSpPr txBox="1"/>
          <p:nvPr/>
        </p:nvSpPr>
        <p:spPr>
          <a:xfrm>
            <a:off x="6446170" y="5495862"/>
            <a:ext cx="227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386188"/>
                </a:solidFill>
              </a:rPr>
              <a:t>Fonte:ExtraLab</a:t>
            </a:r>
            <a:r>
              <a:rPr lang="pt-BR" sz="1400" dirty="0">
                <a:solidFill>
                  <a:srgbClr val="386188"/>
                </a:solidFill>
              </a:rPr>
              <a:t>(2024)</a:t>
            </a:r>
          </a:p>
        </p:txBody>
      </p:sp>
      <p:sp>
        <p:nvSpPr>
          <p:cNvPr id="5" name="Espaço Reservado para Texto 5">
            <a:extLst>
              <a:ext uri="{FF2B5EF4-FFF2-40B4-BE49-F238E27FC236}">
                <a16:creationId xmlns:a16="http://schemas.microsoft.com/office/drawing/2014/main" id="{6A73D824-CBB8-455F-2E41-A19F653317F7}"/>
              </a:ext>
            </a:extLst>
          </p:cNvPr>
          <p:cNvSpPr txBox="1">
            <a:spLocks/>
          </p:cNvSpPr>
          <p:nvPr/>
        </p:nvSpPr>
        <p:spPr>
          <a:xfrm>
            <a:off x="1222508" y="349636"/>
            <a:ext cx="7251794" cy="422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rgbClr val="386188"/>
                </a:solidFill>
                <a:latin typeface="Metropolis "/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347744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2" y="1091746"/>
            <a:ext cx="7410498" cy="4115254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Importância da qualidade e segurança alimentar na indústria de alimentos.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Necessidade de garantir a conformidade com padrões de qualidade e legislação vigente.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Impacto das análises sensoriais e instrumentais na avaliação da qualidade dos alimentos.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Relevância da vida de prateleira na segurança e aceitação dos produtos.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Contribuição do </a:t>
            </a:r>
            <a:r>
              <a:rPr lang="pt-BR" sz="1600" dirty="0" err="1"/>
              <a:t>texturômetro</a:t>
            </a:r>
            <a:r>
              <a:rPr lang="pt-BR" sz="1600" dirty="0"/>
              <a:t> de baixo custo para avaliar a qualidade e vida de prateleira dos alimentos.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Potencial do </a:t>
            </a:r>
            <a:r>
              <a:rPr lang="pt-BR" sz="1600" dirty="0" err="1"/>
              <a:t>texturômetro</a:t>
            </a:r>
            <a:r>
              <a:rPr lang="pt-BR" sz="1600" dirty="0"/>
              <a:t> para melhorar a eficiência e reduzir custos na avaliação da qualidade alimentar.</a:t>
            </a:r>
          </a:p>
        </p:txBody>
      </p:sp>
    </p:spTree>
    <p:extLst>
      <p:ext uri="{BB962C8B-B14F-4D97-AF65-F5344CB8AC3E}">
        <p14:creationId xmlns:p14="http://schemas.microsoft.com/office/powerpoint/2010/main" val="416706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Referencial Teórico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946101" y="1091746"/>
            <a:ext cx="6044633" cy="4115254"/>
          </a:xfrm>
        </p:spPr>
        <p:txBody>
          <a:bodyPr/>
          <a:lstStyle/>
          <a:p>
            <a:r>
              <a:rPr lang="pt-BR" sz="2000" dirty="0"/>
              <a:t>Propriedades mecânicas dos alimentos</a:t>
            </a:r>
            <a:r>
              <a:rPr lang="pt-BR" sz="1800" dirty="0">
                <a:solidFill>
                  <a:schemeClr val="bg1"/>
                </a:solidFill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386188"/>
                </a:solidFill>
              </a:rPr>
              <a:t>Segundo </a:t>
            </a:r>
            <a:r>
              <a:rPr lang="pt-BR" sz="1400" dirty="0" err="1">
                <a:solidFill>
                  <a:srgbClr val="386188"/>
                </a:solidFill>
              </a:rPr>
              <a:t>Alemu</a:t>
            </a:r>
            <a:r>
              <a:rPr lang="pt-BR" sz="1400" dirty="0">
                <a:solidFill>
                  <a:srgbClr val="386188"/>
                </a:solidFill>
              </a:rPr>
              <a:t>(2023), textura pode ser definida como as características da superfície e aparência dos objetos.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Varia de acordo com experiencias, gostos e cultura;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</a:rPr>
              <a:t>N</a:t>
            </a:r>
            <a:r>
              <a:rPr lang="pt-BR" sz="1400" dirty="0">
                <a:solidFill>
                  <a:srgbClr val="386188"/>
                </a:solidFill>
              </a:rPr>
              <a:t>o caso dos alimentos, está relacionada a percepção por aspectos sensoriais percebidos através de mãos e boca.</a:t>
            </a:r>
            <a:endParaRPr lang="pt-BR" dirty="0">
              <a:solidFill>
                <a:srgbClr val="38618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86188"/>
                </a:solidFill>
              </a:rPr>
              <a:t>Aspectos sensoriais que podem detectados:</a:t>
            </a:r>
          </a:p>
          <a:p>
            <a:pPr marL="742950" lvl="1" indent="-252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1400" b="0" dirty="0">
              <a:solidFill>
                <a:srgbClr val="386188"/>
              </a:solidFill>
            </a:endParaRPr>
          </a:p>
          <a:p>
            <a:pPr marL="742950" lvl="1" indent="-252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Dureza;</a:t>
            </a:r>
          </a:p>
          <a:p>
            <a:pPr marL="742950" lvl="1" indent="-252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 err="1">
                <a:solidFill>
                  <a:srgbClr val="386188"/>
                </a:solidFill>
              </a:rPr>
              <a:t>Fraturabilidade</a:t>
            </a:r>
            <a:r>
              <a:rPr lang="pt-BR" sz="1400" b="0" dirty="0">
                <a:solidFill>
                  <a:srgbClr val="386188"/>
                </a:solidFill>
              </a:rPr>
              <a:t>;</a:t>
            </a:r>
          </a:p>
          <a:p>
            <a:pPr marL="742950" lvl="1" indent="-252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Elasticidade;</a:t>
            </a:r>
          </a:p>
          <a:p>
            <a:pPr marL="742950" lvl="1" indent="-252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 err="1">
                <a:solidFill>
                  <a:srgbClr val="386188"/>
                </a:solidFill>
              </a:rPr>
              <a:t>oesividade</a:t>
            </a:r>
            <a:r>
              <a:rPr lang="pt-BR" sz="1400" b="0" dirty="0">
                <a:solidFill>
                  <a:srgbClr val="386188"/>
                </a:solidFill>
              </a:rPr>
              <a:t>;</a:t>
            </a:r>
          </a:p>
          <a:p>
            <a:pPr marL="742950" lvl="1" indent="-252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Viscosidade;</a:t>
            </a:r>
          </a:p>
          <a:p>
            <a:pPr marL="742950" lvl="1" indent="-252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>
                <a:solidFill>
                  <a:srgbClr val="386188"/>
                </a:solidFill>
              </a:rPr>
              <a:t>Adesividade;</a:t>
            </a:r>
          </a:p>
          <a:p>
            <a:pPr marL="742950" lvl="1" indent="-252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0" dirty="0" err="1">
                <a:solidFill>
                  <a:srgbClr val="386188"/>
                </a:solidFill>
              </a:rPr>
              <a:t>Mastigabilidade</a:t>
            </a:r>
            <a:r>
              <a:rPr lang="pt-BR" sz="1400" b="0" dirty="0">
                <a:solidFill>
                  <a:srgbClr val="386188"/>
                </a:solidFill>
              </a:rPr>
              <a:t> ou </a:t>
            </a:r>
            <a:r>
              <a:rPr lang="pt-BR" sz="1400" b="0" dirty="0" err="1">
                <a:solidFill>
                  <a:srgbClr val="386188"/>
                </a:solidFill>
              </a:rPr>
              <a:t>Gomosidade</a:t>
            </a:r>
            <a:r>
              <a:rPr lang="pt-BR" sz="1400" b="0" dirty="0">
                <a:solidFill>
                  <a:srgbClr val="386188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386188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b="0" dirty="0">
              <a:solidFill>
                <a:srgbClr val="386188"/>
              </a:solidFill>
            </a:endParaRPr>
          </a:p>
        </p:txBody>
      </p:sp>
      <p:pic>
        <p:nvPicPr>
          <p:cNvPr id="1026" name="Picture 2" descr="Thinkstock">
            <a:extLst>
              <a:ext uri="{FF2B5EF4-FFF2-40B4-BE49-F238E27FC236}">
                <a16:creationId xmlns:a16="http://schemas.microsoft.com/office/drawing/2014/main" id="{70540B28-76C7-8EB0-27D7-6EE2C6F7B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28" y="3829124"/>
            <a:ext cx="3039805" cy="170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0E91160-2272-1A56-12F1-80F63A3DB980}"/>
              </a:ext>
            </a:extLst>
          </p:cNvPr>
          <p:cNvSpPr txBox="1"/>
          <p:nvPr/>
        </p:nvSpPr>
        <p:spPr>
          <a:xfrm>
            <a:off x="6451156" y="5539014"/>
            <a:ext cx="207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386188"/>
                </a:solidFill>
              </a:rPr>
              <a:t>fonte: BBC(2015)</a:t>
            </a:r>
          </a:p>
        </p:txBody>
      </p:sp>
    </p:spTree>
    <p:extLst>
      <p:ext uri="{BB962C8B-B14F-4D97-AF65-F5344CB8AC3E}">
        <p14:creationId xmlns:p14="http://schemas.microsoft.com/office/powerpoint/2010/main" val="292898833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s">
      <a:majorFont>
        <a:latin typeface="Metropolis Black"/>
        <a:ea typeface=""/>
        <a:cs typeface=""/>
      </a:majorFont>
      <a:minorFont>
        <a:latin typeface="Metropolis Medium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s">
      <a:majorFont>
        <a:latin typeface="Metropolis Black"/>
        <a:ea typeface=""/>
        <a:cs typeface=""/>
      </a:majorFont>
      <a:minorFont>
        <a:latin typeface="Metropolis Medium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cedimento_x0020_Relacionado xmlns="ce03834f-a579-4ecb-b47e-e136bae11e47">
      <Value>631</Value>
    </Procedimento_x0020_Relacionado>
    <Processo xmlns="ce03834f-a579-4ecb-b47e-e136bae11e47">55</Processo>
    <C_x00f3_digo xmlns="ce03834f-a579-4ecb-b47e-e136bae11e47">FSA - FTT12</C_x00f3_digo>
    <Revis_x00e3_o xmlns="ce03834f-a579-4ecb-b47e-e136bae11e47">3</Revis_x00e3_o>
    <Diretoria_x0020_Respons_x00e1_vel xmlns="ce03834f-a579-4ecb-b47e-e136bae11e47">2</Diretoria_x0020_Respons_x00e1_vel>
    <SharedWithUsers xmlns="948e1b9c-bee8-44de-8cc6-706e5b780eae">
      <UserInfo>
        <DisplayName>Andrea Firmino de Sá</DisplayName>
        <AccountId>898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sTATUS xmlns="ce03834f-a579-4ecb-b47e-e136bae11e47">Ativo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1F864CA035244EB7F6E6B9CAD39DD8" ma:contentTypeVersion="29" ma:contentTypeDescription="Crie um novo documento." ma:contentTypeScope="" ma:versionID="98839a2138108a1da3ff0c0dd805dbd2">
  <xsd:schema xmlns:xsd="http://www.w3.org/2001/XMLSchema" xmlns:xs="http://www.w3.org/2001/XMLSchema" xmlns:p="http://schemas.microsoft.com/office/2006/metadata/properties" xmlns:ns1="http://schemas.microsoft.com/sharepoint/v3" xmlns:ns2="ce03834f-a579-4ecb-b47e-e136bae11e47" xmlns:ns3="948e1b9c-bee8-44de-8cc6-706e5b780eae" xmlns:ns4="feadaf30-646e-4180-8499-c12b20b15a5f" targetNamespace="http://schemas.microsoft.com/office/2006/metadata/properties" ma:root="true" ma:fieldsID="2f1c950916aedd9f0f9f5beae52b629b" ns1:_="" ns2:_="" ns3:_="" ns4:_="">
    <xsd:import namespace="http://schemas.microsoft.com/sharepoint/v3"/>
    <xsd:import namespace="ce03834f-a579-4ecb-b47e-e136bae11e47"/>
    <xsd:import namespace="948e1b9c-bee8-44de-8cc6-706e5b780eae"/>
    <xsd:import namespace="feadaf30-646e-4180-8499-c12b20b15a5f"/>
    <xsd:element name="properties">
      <xsd:complexType>
        <xsd:sequence>
          <xsd:element name="documentManagement">
            <xsd:complexType>
              <xsd:all>
                <xsd:element ref="ns2:C_x00f3_digo"/>
                <xsd:element ref="ns2:Processo"/>
                <xsd:element ref="ns2:Procedimento_x0020_Relacionado" minOccurs="0"/>
                <xsd:element ref="ns2:Revis_x00e3_o"/>
                <xsd:element ref="ns2:Diretoria_x0020_Respons_x00e1_vel"/>
                <xsd:element ref="ns3:SharedWithUsers" minOccurs="0"/>
                <xsd:element ref="ns3:SharingHintHash" minOccurs="0"/>
                <xsd:element ref="ns3:SharedWithDetails" minOccurs="0"/>
                <xsd:element ref="ns4:LastSharedByUser" minOccurs="0"/>
                <xsd:element ref="ns4:LastSharedByTime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03834f-a579-4ecb-b47e-e136bae11e47" elementFormDefault="qualified">
    <xsd:import namespace="http://schemas.microsoft.com/office/2006/documentManagement/types"/>
    <xsd:import namespace="http://schemas.microsoft.com/office/infopath/2007/PartnerControls"/>
    <xsd:element name="C_x00f3_digo" ma:index="8" ma:displayName="Código" ma:internalName="C_x00f3_digo">
      <xsd:simpleType>
        <xsd:restriction base="dms:Text">
          <xsd:maxLength value="255"/>
        </xsd:restriction>
      </xsd:simpleType>
    </xsd:element>
    <xsd:element name="Processo" ma:index="9" ma:displayName="Processo" ma:list="{d04dd076-bcf5-40f0-bcf6-41334a4db14c}" ma:internalName="Processo" ma:readOnly="false" ma:showField="Title">
      <xsd:simpleType>
        <xsd:restriction base="dms:Lookup"/>
      </xsd:simpleType>
    </xsd:element>
    <xsd:element name="Procedimento_x0020_Relacionado" ma:index="10" nillable="true" ma:displayName="Procedimento Relacionado" ma:list="{68c7f2b7-1efa-41dd-b3dd-67762d0802e6}" ma:internalName="Procedimento_x0020_Relacionado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vis_x00e3_o" ma:index="11" ma:displayName="Revisão" ma:decimals="1" ma:internalName="Revis_x00e3_o" ma:percentage="FALSE">
      <xsd:simpleType>
        <xsd:restriction base="dms:Number"/>
      </xsd:simpleType>
    </xsd:element>
    <xsd:element name="Diretoria_x0020_Respons_x00e1_vel" ma:index="12" ma:displayName="Diretoria Responsável" ma:list="{d097f24e-7aa1-4883-bd52-0351a56a9ffd}" ma:internalName="Diretoria_x0020_Respons_x00e1_vel" ma:readOnly="false" ma:showField="Title">
      <xsd:simpleType>
        <xsd:restriction base="dms:Lookup"/>
      </xsd:simpleType>
    </xsd:element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sTATUS" ma:index="24" nillable="true" ma:displayName="Status" ma:default="Ativo" ma:format="Dropdown" ma:internalName="sTATUS">
      <xsd:simpleType>
        <xsd:restriction base="dms:Choice">
          <xsd:enumeration value="Ativo"/>
          <xsd:enumeration value="Inativo"/>
          <xsd:enumeration value="Não Aplicáve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e1b9c-bee8-44de-8cc6-706e5b780ea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adaf30-646e-4180-8499-c12b20b15a5f" elementFormDefault="qualified">
    <xsd:import namespace="http://schemas.microsoft.com/office/2006/documentManagement/types"/>
    <xsd:import namespace="http://schemas.microsoft.com/office/infopath/2007/PartnerControls"/>
    <xsd:element name="LastSharedByUser" ma:index="16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9973A5-7E37-4ADC-945C-C4AA7E06FA62}">
  <ds:schemaRefs>
    <ds:schemaRef ds:uri="http://schemas.microsoft.com/office/2006/documentManagement/types"/>
    <ds:schemaRef ds:uri="http://purl.org/dc/elements/1.1/"/>
    <ds:schemaRef ds:uri="http://www.w3.org/XML/1998/namespace"/>
    <ds:schemaRef ds:uri="948e1b9c-bee8-44de-8cc6-706e5b780eae"/>
    <ds:schemaRef ds:uri="http://schemas.microsoft.com/office/2006/metadata/properties"/>
    <ds:schemaRef ds:uri="http://schemas.microsoft.com/office/infopath/2007/PartnerControls"/>
    <ds:schemaRef ds:uri="http://purl.org/dc/terms/"/>
    <ds:schemaRef ds:uri="feadaf30-646e-4180-8499-c12b20b15a5f"/>
    <ds:schemaRef ds:uri="http://schemas.microsoft.com/sharepoint/v3"/>
    <ds:schemaRef ds:uri="http://schemas.openxmlformats.org/package/2006/metadata/core-properties"/>
    <ds:schemaRef ds:uri="ce03834f-a579-4ecb-b47e-e136bae11e4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2ABF008-5360-40B2-8607-DCCB04216A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8E7D02-194C-401C-9C16-71281FCD5DF3}">
  <ds:schemaRefs>
    <ds:schemaRef ds:uri="948e1b9c-bee8-44de-8cc6-706e5b780eae"/>
    <ds:schemaRef ds:uri="ce03834f-a579-4ecb-b47e-e136bae11e47"/>
    <ds:schemaRef ds:uri="feadaf30-646e-4180-8499-c12b20b15a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</TotalTime>
  <Words>744</Words>
  <Application>Microsoft Office PowerPoint</Application>
  <PresentationFormat>Apresentação na tela (4:3)</PresentationFormat>
  <Paragraphs>153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Arial</vt:lpstr>
      <vt:lpstr>Calibri</vt:lpstr>
      <vt:lpstr>Metropolis</vt:lpstr>
      <vt:lpstr>Metropolis </vt:lpstr>
      <vt:lpstr>Times New Roman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Faculdade - Modelo 1</dc:title>
  <dc:creator>Cássio Akio Kobayashi Suzuki</dc:creator>
  <cp:lastModifiedBy>Matheus Atanazio</cp:lastModifiedBy>
  <cp:revision>38</cp:revision>
  <dcterms:created xsi:type="dcterms:W3CDTF">2015-01-27T16:13:30Z</dcterms:created>
  <dcterms:modified xsi:type="dcterms:W3CDTF">2024-05-20T01:36:39Z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0x010100951F864CA035244EB7F6E6B9CAD39DD8</vt:lpwstr>
  </property>
</Properties>
</file>